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ricolage Grotesque Extra Bold" panose="020B0604020202020204" charset="0"/>
      <p:regular r:id="rId10"/>
    </p:embeddedFont>
    <p:embeddedFont>
      <p:font typeface="Droid Serif" panose="020B0604020202020204" charset="0"/>
      <p:regular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D65BB3-D2F3-42EB-B8DC-A9327829723D}">
          <p14:sldIdLst>
            <p14:sldId id="256"/>
          </p14:sldIdLst>
        </p14:section>
        <p14:section name="Untitled Section" id="{8E87ED3F-86DE-4DE8-ABAD-59E0CFF5DD2E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315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08990" y="1418749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Stop Sign Detection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EEAEF6"/>
                </a:solidFill>
                <a:latin typeface="Montserrat" panose="00000500000000000000" pitchFamily="2" charset="0"/>
              </a:rPr>
              <a:t>Using Machine Learning</a:t>
            </a:r>
            <a:endParaRPr lang="en-US" sz="3200" dirty="0">
              <a:latin typeface="Montserrat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108990" y="3885247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108990" y="450330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Group: 08</a:t>
            </a:r>
            <a:endParaRPr lang="en-US" sz="2800" b="1" dirty="0"/>
          </a:p>
        </p:txBody>
      </p:sp>
      <p:sp>
        <p:nvSpPr>
          <p:cNvPr id="6" name="Text 3"/>
          <p:cNvSpPr/>
          <p:nvPr/>
        </p:nvSpPr>
        <p:spPr>
          <a:xfrm>
            <a:off x="8108990" y="512135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Abdul Alim Rakib 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8108990" y="556355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Sumaya Shimu Rima 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108990" y="600575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Shakib Ahamed 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8108990" y="644794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Md Naimur Rahman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1353A6-A412-19D0-40C8-789D4A53BC1B}"/>
              </a:ext>
            </a:extLst>
          </p:cNvPr>
          <p:cNvSpPr/>
          <p:nvPr/>
        </p:nvSpPr>
        <p:spPr>
          <a:xfrm>
            <a:off x="0" y="7744033"/>
            <a:ext cx="14630400" cy="36290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3D3F1A-83AC-11C9-93A9-C80AB4780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4" y="-10449"/>
            <a:ext cx="5723922" cy="82504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31044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Introduction</a:t>
            </a:r>
            <a:endParaRPr lang="en-US" sz="4000" dirty="0">
              <a:latin typeface="Montserrat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57087" y="2226560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Detect stop signs with deep learning</a:t>
            </a:r>
            <a:endParaRPr lang="en-US" sz="1600" dirty="0">
              <a:latin typeface="Montserrat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57087" y="3472906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Enhance autonomous driving, smart traffic</a:t>
            </a:r>
            <a:endParaRPr lang="en-US" sz="1600" dirty="0">
              <a:latin typeface="Montserrat" panose="000005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57087" y="4719252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Multiple Methods, KNN, MLP, CNN</a:t>
            </a:r>
            <a:endParaRPr lang="en-US" sz="1600" dirty="0">
              <a:latin typeface="Montserrat" panose="00000500000000000000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57087" y="5965598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Model trained with augmented datasets</a:t>
            </a:r>
            <a:endParaRPr lang="en-US" sz="1600" dirty="0">
              <a:latin typeface="Montserrat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AD1663-58E8-756F-7531-AFB7FE5120D8}"/>
              </a:ext>
            </a:extLst>
          </p:cNvPr>
          <p:cNvGrpSpPr/>
          <p:nvPr/>
        </p:nvGrpSpPr>
        <p:grpSpPr>
          <a:xfrm>
            <a:off x="1108741" y="1745218"/>
            <a:ext cx="2551748" cy="5304234"/>
            <a:chOff x="1457087" y="1745218"/>
            <a:chExt cx="2551748" cy="5304234"/>
          </a:xfrm>
        </p:grpSpPr>
        <p:sp>
          <p:nvSpPr>
            <p:cNvPr id="5" name="Text 2"/>
            <p:cNvSpPr/>
            <p:nvPr/>
          </p:nvSpPr>
          <p:spPr>
            <a:xfrm>
              <a:off x="1457087" y="1745218"/>
              <a:ext cx="2551748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rgbClr val="E5DCE6"/>
                  </a:solidFill>
                  <a:latin typeface="Montserrat" panose="00000500000000000000" pitchFamily="2" charset="0"/>
                  <a:ea typeface="Bricolage Grotesque Extra Bold" pitchFamily="34" charset="-122"/>
                  <a:cs typeface="Bricolage Grotesque Extra Bold" pitchFamily="34" charset="-120"/>
                </a:rPr>
                <a:t>Goal</a:t>
              </a:r>
              <a:endParaRPr lang="en-US" sz="2000" dirty="0">
                <a:latin typeface="Montserrat" panose="00000500000000000000" pitchFamily="2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1457087" y="2991564"/>
              <a:ext cx="2551748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rgbClr val="E5DCE6"/>
                  </a:solidFill>
                  <a:latin typeface="Montserrat" panose="00000500000000000000" pitchFamily="2" charset="0"/>
                  <a:ea typeface="Bricolage Grotesque Extra Bold" pitchFamily="34" charset="-122"/>
                  <a:cs typeface="Bricolage Grotesque Extra Bold" pitchFamily="34" charset="-120"/>
                </a:rPr>
                <a:t>Why</a:t>
              </a:r>
              <a:endParaRPr lang="en-US" sz="2000" dirty="0">
                <a:latin typeface="Montserrat" panose="00000500000000000000" pitchFamily="2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1457087" y="4237911"/>
              <a:ext cx="2551748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rgbClr val="E5DCE6"/>
                  </a:solidFill>
                  <a:latin typeface="Montserrat" panose="00000500000000000000" pitchFamily="2" charset="0"/>
                  <a:ea typeface="Bricolage Grotesque Extra Bold" pitchFamily="34" charset="-122"/>
                  <a:cs typeface="Bricolage Grotesque Extra Bold" pitchFamily="34" charset="-120"/>
                </a:rPr>
                <a:t>Methods</a:t>
              </a:r>
              <a:endParaRPr lang="en-US" sz="2000" dirty="0">
                <a:latin typeface="Montserrat" panose="00000500000000000000" pitchFamily="2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1457087" y="5484257"/>
              <a:ext cx="2551748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rgbClr val="E5DCE6"/>
                  </a:solidFill>
                  <a:latin typeface="Montserrat" panose="00000500000000000000" pitchFamily="2" charset="0"/>
                  <a:ea typeface="Bricolage Grotesque Extra Bold" pitchFamily="34" charset="-122"/>
                  <a:cs typeface="Bricolage Grotesque Extra Bold" pitchFamily="34" charset="-120"/>
                </a:rPr>
                <a:t>Progress</a:t>
              </a:r>
              <a:endParaRPr lang="en-US" sz="2000" dirty="0">
                <a:latin typeface="Montserrat" panose="00000500000000000000" pitchFamily="2" charset="0"/>
              </a:endParaRPr>
            </a:p>
          </p:txBody>
        </p:sp>
        <p:sp>
          <p:nvSpPr>
            <p:cNvPr id="17" name="Text 14"/>
            <p:cNvSpPr/>
            <p:nvPr/>
          </p:nvSpPr>
          <p:spPr>
            <a:xfrm>
              <a:off x="1457087" y="6730603"/>
              <a:ext cx="2551748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rgbClr val="E5DCE6"/>
                  </a:solidFill>
                  <a:latin typeface="Montserrat" panose="00000500000000000000" pitchFamily="2" charset="0"/>
                  <a:ea typeface="Bricolage Grotesque Extra Bold" pitchFamily="34" charset="-122"/>
                  <a:cs typeface="Bricolage Grotesque Extra Bold" pitchFamily="34" charset="-120"/>
                </a:rPr>
                <a:t>Aim</a:t>
              </a:r>
              <a:endParaRPr lang="en-US" sz="2000" dirty="0">
                <a:latin typeface="Montserrat" panose="00000500000000000000" pitchFamily="2" charset="0"/>
              </a:endParaRPr>
            </a:p>
          </p:txBody>
        </p:sp>
      </p:grpSp>
      <p:sp>
        <p:nvSpPr>
          <p:cNvPr id="18" name="Text 15"/>
          <p:cNvSpPr/>
          <p:nvPr/>
        </p:nvSpPr>
        <p:spPr>
          <a:xfrm>
            <a:off x="1457087" y="7171849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Demonstrate effectiveness in traffic recognition</a:t>
            </a:r>
            <a:endParaRPr lang="en-US" sz="1600" dirty="0">
              <a:latin typeface="Montserrat" panose="000005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EFC6A9-09E6-6FAD-26C3-8BA96CCF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0" y="0"/>
            <a:ext cx="810768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0"/>
            <a:ext cx="3840480" cy="823293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1787" y="2930247"/>
            <a:ext cx="2905006" cy="23724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Features</a:t>
            </a:r>
            <a:endParaRPr lang="en-US" sz="4450" dirty="0">
              <a:latin typeface="Montserrat" panose="000005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7874DE-F222-7532-CE92-AF51B2AFC998}"/>
              </a:ext>
            </a:extLst>
          </p:cNvPr>
          <p:cNvGrpSpPr/>
          <p:nvPr/>
        </p:nvGrpSpPr>
        <p:grpSpPr>
          <a:xfrm>
            <a:off x="793790" y="1672709"/>
            <a:ext cx="4550807" cy="2066687"/>
            <a:chOff x="793790" y="1672709"/>
            <a:chExt cx="4550807" cy="2066687"/>
          </a:xfrm>
        </p:grpSpPr>
        <p:pic>
          <p:nvPicPr>
            <p:cNvPr id="5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1672709"/>
              <a:ext cx="566976" cy="566976"/>
            </a:xfrm>
            <a:prstGeom prst="rect">
              <a:avLst/>
            </a:prstGeom>
          </p:spPr>
        </p:pic>
        <p:sp>
          <p:nvSpPr>
            <p:cNvPr id="6" name="Text 1"/>
            <p:cNvSpPr/>
            <p:nvPr/>
          </p:nvSpPr>
          <p:spPr>
            <a:xfrm>
              <a:off x="793790" y="252317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5DCE6"/>
                  </a:solidFill>
                  <a:latin typeface="Montserrat" panose="00000500000000000000" pitchFamily="2" charset="0"/>
                  <a:ea typeface="Bricolage Grotesque Extra Bold" pitchFamily="34" charset="-122"/>
                  <a:cs typeface="Bricolage Grotesque Extra Bold" pitchFamily="34" charset="-120"/>
                </a:rPr>
                <a:t>ML MODEL IMPLEMENTATION</a:t>
              </a:r>
              <a:endParaRPr lang="en-US" sz="2200" dirty="0">
                <a:latin typeface="Montserrat" panose="00000500000000000000" pitchFamily="2" charset="0"/>
              </a:endParaRPr>
            </a:p>
          </p:txBody>
        </p:sp>
        <p:sp>
          <p:nvSpPr>
            <p:cNvPr id="7" name="Text 2"/>
            <p:cNvSpPr/>
            <p:nvPr/>
          </p:nvSpPr>
          <p:spPr>
            <a:xfrm>
              <a:off x="793790" y="3013591"/>
              <a:ext cx="4550807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dirty="0">
                  <a:solidFill>
                    <a:srgbClr val="E5DCE6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Stop sign detection with machine learning.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3D3D8-A34E-820B-D4B8-AFA5BC10076D}"/>
              </a:ext>
            </a:extLst>
          </p:cNvPr>
          <p:cNvGrpSpPr/>
          <p:nvPr/>
        </p:nvGrpSpPr>
        <p:grpSpPr>
          <a:xfrm>
            <a:off x="5887045" y="1639850"/>
            <a:ext cx="4550926" cy="2066687"/>
            <a:chOff x="5628084" y="1672709"/>
            <a:chExt cx="4550926" cy="2066687"/>
          </a:xfrm>
        </p:grpSpPr>
        <p:pic>
          <p:nvPicPr>
            <p:cNvPr id="8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8084" y="1672709"/>
              <a:ext cx="566976" cy="566976"/>
            </a:xfrm>
            <a:prstGeom prst="rect">
              <a:avLst/>
            </a:prstGeom>
          </p:spPr>
        </p:pic>
        <p:sp>
          <p:nvSpPr>
            <p:cNvPr id="9" name="Text 3"/>
            <p:cNvSpPr/>
            <p:nvPr/>
          </p:nvSpPr>
          <p:spPr>
            <a:xfrm>
              <a:off x="5628084" y="2523172"/>
              <a:ext cx="3094196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5DCE6"/>
                  </a:solidFill>
                  <a:latin typeface="Montserrat" panose="00000500000000000000" pitchFamily="2" charset="0"/>
                  <a:ea typeface="Bricolage Grotesque Extra Bold" pitchFamily="34" charset="-122"/>
                  <a:cs typeface="Bricolage Grotesque Extra Bold" pitchFamily="34" charset="-120"/>
                </a:rPr>
                <a:t>Real-time Recognition</a:t>
              </a:r>
              <a:endParaRPr lang="en-US" sz="2200" dirty="0">
                <a:latin typeface="Montserrat" panose="00000500000000000000" pitchFamily="2" charset="0"/>
              </a:endParaRPr>
            </a:p>
          </p:txBody>
        </p:sp>
        <p:sp>
          <p:nvSpPr>
            <p:cNvPr id="10" name="Text 4"/>
            <p:cNvSpPr/>
            <p:nvPr/>
          </p:nvSpPr>
          <p:spPr>
            <a:xfrm>
              <a:off x="5628084" y="3013591"/>
              <a:ext cx="455092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dirty="0">
                  <a:solidFill>
                    <a:srgbClr val="E5DCE6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Real-time object recognition from images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4213D1-EBD7-4A8E-6457-653C3180C8EB}"/>
              </a:ext>
            </a:extLst>
          </p:cNvPr>
          <p:cNvGrpSpPr/>
          <p:nvPr/>
        </p:nvGrpSpPr>
        <p:grpSpPr>
          <a:xfrm>
            <a:off x="793790" y="4306372"/>
            <a:ext cx="4550807" cy="3461315"/>
            <a:chOff x="793790" y="4306372"/>
            <a:chExt cx="4550807" cy="3461315"/>
          </a:xfrm>
        </p:grpSpPr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790" y="4306372"/>
              <a:ext cx="566976" cy="566976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793790" y="515683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5DCE6"/>
                  </a:solidFill>
                  <a:latin typeface="Montserrat" panose="00000500000000000000" pitchFamily="2" charset="0"/>
                  <a:ea typeface="Bricolage Grotesque Extra Bold" pitchFamily="34" charset="-122"/>
                  <a:cs typeface="Bricolage Grotesque Extra Bold" pitchFamily="34" charset="-120"/>
                </a:rPr>
                <a:t>Data Augmentation</a:t>
              </a:r>
              <a:endParaRPr lang="en-US" sz="2200" dirty="0">
                <a:latin typeface="Montserrat" panose="00000500000000000000" pitchFamily="2" charset="0"/>
              </a:endParaRPr>
            </a:p>
          </p:txBody>
        </p:sp>
        <p:sp>
          <p:nvSpPr>
            <p:cNvPr id="13" name="Text 6"/>
            <p:cNvSpPr/>
            <p:nvPr/>
          </p:nvSpPr>
          <p:spPr>
            <a:xfrm>
              <a:off x="793790" y="5647253"/>
              <a:ext cx="4550807" cy="21204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E5DCE6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Preprocessing for improved model performance.</a:t>
              </a:r>
            </a:p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E5DCE6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Model training, validation, and performance assessment.</a:t>
              </a:r>
              <a:endParaRPr lang="en-US" dirty="0">
                <a:solidFill>
                  <a:srgbClr val="E5DCE6"/>
                </a:solidFill>
                <a:latin typeface="Montserrat" pitchFamily="34" charset="0"/>
              </a:endParaRPr>
            </a:p>
            <a:p>
              <a:pPr marL="285750" indent="-285750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E5DCE6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Deployment for real-world use cases.</a:t>
              </a:r>
              <a:endParaRPr lang="en-US" dirty="0"/>
            </a:p>
            <a:p>
              <a:pPr>
                <a:lnSpc>
                  <a:spcPts val="2850"/>
                </a:lnSpc>
              </a:pPr>
              <a:endParaRPr lang="en-US" dirty="0"/>
            </a:p>
            <a:p>
              <a:pPr marL="0" indent="0" algn="l">
                <a:lnSpc>
                  <a:spcPts val="2850"/>
                </a:lnSpc>
                <a:buNone/>
              </a:pPr>
              <a:endParaRPr lang="en-US" dirty="0"/>
            </a:p>
          </p:txBody>
        </p:sp>
        <p:sp>
          <p:nvSpPr>
            <p:cNvPr id="14" name="Text 7"/>
            <p:cNvSpPr/>
            <p:nvPr/>
          </p:nvSpPr>
          <p:spPr>
            <a:xfrm>
              <a:off x="793791" y="6628209"/>
              <a:ext cx="396674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endParaRPr lang="en-US" sz="1750" dirty="0"/>
            </a:p>
          </p:txBody>
        </p:sp>
      </p:grpSp>
      <p:sp>
        <p:nvSpPr>
          <p:cNvPr id="15" name="Text 8"/>
          <p:cNvSpPr/>
          <p:nvPr/>
        </p:nvSpPr>
        <p:spPr>
          <a:xfrm>
            <a:off x="793790" y="724626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71FE3317-78F6-0920-215B-4CD76A17F1E8}"/>
              </a:ext>
            </a:extLst>
          </p:cNvPr>
          <p:cNvSpPr/>
          <p:nvPr/>
        </p:nvSpPr>
        <p:spPr>
          <a:xfrm>
            <a:off x="5887045" y="5125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Data Extraction</a:t>
            </a:r>
            <a:endParaRPr lang="en-US" sz="2200" dirty="0">
              <a:latin typeface="Montserrat" panose="000005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44623C-9EAE-7EB0-D141-8FC17009DE5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658" r="21678" b="25211"/>
          <a:stretch>
            <a:fillRect/>
          </a:stretch>
        </p:blipFill>
        <p:spPr>
          <a:xfrm>
            <a:off x="5887045" y="4168422"/>
            <a:ext cx="637339" cy="8719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B1B84D-C033-7B94-B7F1-6930773ADD0A}"/>
              </a:ext>
            </a:extLst>
          </p:cNvPr>
          <p:cNvSpPr txBox="1"/>
          <p:nvPr/>
        </p:nvSpPr>
        <p:spPr>
          <a:xfrm>
            <a:off x="5730532" y="5647253"/>
            <a:ext cx="48834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Used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LBP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to extract shape and texture features.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Combined features into a single vector for each image.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Applied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PCA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to reduce dimensions and improve efficiency.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7376"/>
            <a:ext cx="3042230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3600" b="1" dirty="0">
                <a:solidFill>
                  <a:srgbClr val="EEAEF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Language</a:t>
            </a:r>
            <a:endParaRPr lang="en-US" sz="3600" dirty="0">
              <a:latin typeface="Montserrat" panose="000005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32928" y="317063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2837947"/>
            <a:ext cx="3978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Python</a:t>
            </a:r>
            <a:endParaRPr lang="en-US" sz="4450" dirty="0">
              <a:latin typeface="Montserrat" panose="00000500000000000000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469594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125742"/>
            <a:ext cx="3978116" cy="39781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77683E-B556-D115-C8BF-045EBD023E2B}"/>
              </a:ext>
            </a:extLst>
          </p:cNvPr>
          <p:cNvSpPr/>
          <p:nvPr/>
        </p:nvSpPr>
        <p:spPr>
          <a:xfrm>
            <a:off x="7716645" y="7744033"/>
            <a:ext cx="6791092" cy="36290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5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Naimur Rahman, </a:t>
            </a:r>
            <a:r>
              <a:rPr lang="en-US" sz="1400" dirty="0"/>
              <a:t>Abdul Alim Rakib, Sumaya Shimu Rima Shakib Ahamed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F5EF2-6B8C-416A-96CF-F5E84622E715}"/>
              </a:ext>
            </a:extLst>
          </p:cNvPr>
          <p:cNvSpPr txBox="1"/>
          <p:nvPr/>
        </p:nvSpPr>
        <p:spPr>
          <a:xfrm>
            <a:off x="-283329" y="4838359"/>
            <a:ext cx="5196468" cy="74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EEAEF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Methods</a:t>
            </a:r>
            <a:endParaRPr lang="en-US" sz="3200" dirty="0">
              <a:latin typeface="Montserrat" panose="00000500000000000000" pitchFamily="2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78AD5AF-CE0F-DF35-0967-E30284642A68}"/>
              </a:ext>
            </a:extLst>
          </p:cNvPr>
          <p:cNvSpPr/>
          <p:nvPr/>
        </p:nvSpPr>
        <p:spPr>
          <a:xfrm>
            <a:off x="5332928" y="4819322"/>
            <a:ext cx="3978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KNN, MLP, CNN, etc.</a:t>
            </a:r>
            <a:endParaRPr lang="en-US" sz="32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0807"/>
            <a:ext cx="5757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Results &amp; Evaluation</a:t>
            </a:r>
            <a:endParaRPr lang="en-US" sz="4450" dirty="0">
              <a:latin typeface="Montserrat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913498" y="2948797"/>
            <a:ext cx="7076787" cy="40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Precision: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Accuracy of positive detections.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957041" y="3806809"/>
            <a:ext cx="73090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Recall: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Ability to find all positive samples.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072823" y="4617191"/>
            <a:ext cx="719323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F1-score: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Harmonic mean of precision and recall.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CC4808-CE58-3592-DA26-E66B8EA94A2B}"/>
              </a:ext>
            </a:extLst>
          </p:cNvPr>
          <p:cNvSpPr/>
          <p:nvPr/>
        </p:nvSpPr>
        <p:spPr>
          <a:xfrm>
            <a:off x="7716645" y="7744033"/>
            <a:ext cx="6791092" cy="36290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5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Naimur Rahman, </a:t>
            </a:r>
            <a:r>
              <a:rPr lang="en-US" sz="1400" dirty="0"/>
              <a:t>Abdul Alim Rakib, Sumaya Shimu Rima, Shakib Ahamed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C80BEA-A0D7-9787-A8A6-1040C600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67" y="2966561"/>
            <a:ext cx="4437523" cy="3572232"/>
          </a:xfrm>
          <a:prstGeom prst="rect">
            <a:avLst/>
          </a:prstGeo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67B72CA5-CE80-CA07-9836-209DA42FD5DD}"/>
              </a:ext>
            </a:extLst>
          </p:cNvPr>
          <p:cNvSpPr/>
          <p:nvPr/>
        </p:nvSpPr>
        <p:spPr>
          <a:xfrm>
            <a:off x="6072823" y="5870661"/>
            <a:ext cx="67910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Cross-validation accuracy: 92.76%</a:t>
            </a: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Test set accuracy: 95.36%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Future Enhancements</a:t>
            </a:r>
            <a:endParaRPr lang="en-US" sz="4450" dirty="0">
              <a:latin typeface="Montserrat" panose="000005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Model Performance</a:t>
            </a:r>
            <a:endParaRPr lang="en-US" sz="2200" dirty="0">
              <a:latin typeface="Montserrat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43667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Advanced datasets, testing on unseen data</a:t>
            </a:r>
            <a:endParaRPr lang="en-US" sz="1750" dirty="0">
              <a:latin typeface="Montserrat" panose="00000500000000000000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Model Selection</a:t>
            </a:r>
            <a:endParaRPr lang="en-US" sz="2200" dirty="0">
              <a:latin typeface="Montserrat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43667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bg1"/>
                </a:solidFill>
                <a:latin typeface="Montserrat" panose="00000500000000000000" pitchFamily="2" charset="0"/>
              </a:rPr>
              <a:t>Add CNN, MLP, SVM - </a:t>
            </a:r>
            <a:r>
              <a:rPr lang="en-US" sz="1750" dirty="0">
                <a:solidFill>
                  <a:schemeClr val="bg1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Most suitable model for real-world deployment</a:t>
            </a:r>
            <a:endParaRPr lang="en-US" sz="1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Optimize Speed</a:t>
            </a:r>
            <a:endParaRPr lang="en-US" sz="2200" dirty="0">
              <a:latin typeface="Montserrat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43667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Optimized processing speed for real-time detection</a:t>
            </a:r>
            <a:endParaRPr lang="en-US" sz="175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3" y="2743200"/>
            <a:ext cx="4259580" cy="2743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612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Conclusion</a:t>
            </a:r>
            <a:endParaRPr lang="en-US" sz="4450" dirty="0">
              <a:latin typeface="Montserrat" panose="00000500000000000000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3661172"/>
            <a:ext cx="753534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rgbClr val="FFFFFF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Built stop sign detection with traditional ML</a:t>
            </a:r>
            <a:endParaRPr lang="en-US" sz="2500" dirty="0">
              <a:latin typeface="Montserrat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426625"/>
            <a:ext cx="577465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rgbClr val="FFFFFF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Initial results show effectiveness</a:t>
            </a:r>
            <a:endParaRPr lang="en-US" sz="2500" dirty="0">
              <a:latin typeface="Montserrat" panose="000005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0190" y="5192078"/>
            <a:ext cx="72620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rgbClr val="FFFFFF"/>
                </a:solidFill>
                <a:latin typeface="Montserrat" panose="00000500000000000000" pitchFamily="2" charset="0"/>
                <a:ea typeface="Bricolage Grotesque Extra Bold" pitchFamily="34" charset="-122"/>
                <a:cs typeface="Bricolage Grotesque Extra Bold" pitchFamily="34" charset="-120"/>
              </a:rPr>
              <a:t>Plan: Test more models, improve accuracy</a:t>
            </a:r>
            <a:endParaRPr lang="en-US" sz="2500" dirty="0">
              <a:latin typeface="Montserrat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8E2DE-8026-2295-AF3E-1B840EDA6E10}"/>
              </a:ext>
            </a:extLst>
          </p:cNvPr>
          <p:cNvSpPr/>
          <p:nvPr/>
        </p:nvSpPr>
        <p:spPr>
          <a:xfrm>
            <a:off x="7716645" y="7681646"/>
            <a:ext cx="6791092" cy="4252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-5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Naimur Rahman, </a:t>
            </a:r>
            <a:r>
              <a:rPr lang="en-US" sz="1400" dirty="0"/>
              <a:t>Abdul Alim Rakib, Sumaya Shimu Rima, Shakib Ahamed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296</Words>
  <Application>Microsoft Office PowerPoint</Application>
  <PresentationFormat>Custom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Droid Serif</vt:lpstr>
      <vt:lpstr>Montserrat</vt:lpstr>
      <vt:lpstr>Bricolage Grotesque Extra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Shakib Ahamed</cp:lastModifiedBy>
  <cp:revision>22</cp:revision>
  <dcterms:created xsi:type="dcterms:W3CDTF">2025-07-05T19:37:26Z</dcterms:created>
  <dcterms:modified xsi:type="dcterms:W3CDTF">2025-07-08T07:34:06Z</dcterms:modified>
</cp:coreProperties>
</file>